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Poppins Semi-Bold" charset="1" panose="00000700000000000000"/>
      <p:regular r:id="rId24"/>
    </p:embeddedFont>
    <p:embeddedFont>
      <p:font typeface="Poppins" charset="1" panose="00000500000000000000"/>
      <p:regular r:id="rId25"/>
    </p:embeddedFont>
    <p:embeddedFont>
      <p:font typeface="Poppins Bold" charset="1" panose="00000800000000000000"/>
      <p:regular r:id="rId27"/>
    </p:embeddedFont>
    <p:embeddedFont>
      <p:font typeface="Arimo" charset="1" panose="020B0604020202020204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fonts/font27.fntdata" Type="http://schemas.openxmlformats.org/officeDocument/2006/relationships/font"/><Relationship Id="rId28" Target="notesSlides/notesSlide3.xml" Type="http://schemas.openxmlformats.org/officeDocument/2006/relationships/notesSlide"/><Relationship Id="rId29" Target="notesSlides/notesSlide4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5.xml" Type="http://schemas.openxmlformats.org/officeDocument/2006/relationships/notesSlide"/><Relationship Id="rId31" Target="notesSlides/notesSlide6.xml" Type="http://schemas.openxmlformats.org/officeDocument/2006/relationships/notesSlide"/><Relationship Id="rId32" Target="notesSlides/notesSlide7.xml" Type="http://schemas.openxmlformats.org/officeDocument/2006/relationships/notesSlide"/><Relationship Id="rId33" Target="notesSlides/notesSlide8.xml" Type="http://schemas.openxmlformats.org/officeDocument/2006/relationships/notesSlide"/><Relationship Id="rId34" Target="notesSlides/notesSlide9.xml" Type="http://schemas.openxmlformats.org/officeDocument/2006/relationships/notesSlide"/><Relationship Id="rId35" Target="notesSlides/notesSlide10.xml" Type="http://schemas.openxmlformats.org/officeDocument/2006/relationships/notesSlide"/><Relationship Id="rId36" Target="notesSlides/notesSlide11.xml" Type="http://schemas.openxmlformats.org/officeDocument/2006/relationships/notesSlide"/><Relationship Id="rId37" Target="notesSlides/notesSlide12.xml" Type="http://schemas.openxmlformats.org/officeDocument/2006/relationships/notesSlide"/><Relationship Id="rId38" Target="notesSlides/notesSlide13.xml" Type="http://schemas.openxmlformats.org/officeDocument/2006/relationships/notesSlide"/><Relationship Id="rId39" Target="notesSlides/notesSlide14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5.xml" Type="http://schemas.openxmlformats.org/officeDocument/2006/relationships/notesSlide"/><Relationship Id="rId41" Target="fonts/font41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Hello everyone. My name is Sulthanur Iman Fatahillah, and I’m excited to present my analysis titled “Analyzing Trends of Listing in Bangkok Between 2015–2022.”</a:t>
            </a:r>
          </a:p>
          <a:p>
            <a:r>
              <a:rPr lang="en-US"/>
              <a:t>This project is part of the bootcamp program from Purwadhika Digital Technology School.</a:t>
            </a:r>
          </a:p>
          <a:p>
            <a:r>
              <a:rPr lang="en-US"/>
              <a:t>Let’s dive into the world of Airbnb data and uncover patterns behind one of Southeast Asia’s busiest tourist cities.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Guests clearly prefer Entire home/apt options, which received nearly 200,000 reviews.</a:t>
            </a:r>
          </a:p>
          <a:p>
            <a:r>
              <a:rPr lang="en-US"/>
              <a:t>This room type offers privacy and flexibility — ideal for tourists or families.</a:t>
            </a:r>
          </a:p>
          <a:p>
            <a:r>
              <a:rPr lang="en-US"/>
              <a:t>Meanwhile, Private rooms came second but only earned a quarter of those reviews.</a:t>
            </a:r>
          </a:p>
          <a:p>
            <a:r>
              <a:rPr lang="en-US"/>
              <a:t>Hotel rooms and Shared rooms received very little attention, suggesting a niche or declining appeal.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Here, I identified top hosts with the highest number of listings.</a:t>
            </a:r>
          </a:p>
          <a:p>
            <a:r>
              <a:rPr lang="en-US"/>
              <a:t>The leader, Curry, operates over 220 listings — followed by Noons, K, and others.</a:t>
            </a:r>
          </a:p>
          <a:p>
            <a:r>
              <a:rPr lang="en-US"/>
              <a:t>These hosts likely act as property managers or businesses, rather than individuals.</a:t>
            </a:r>
          </a:p>
          <a:p>
            <a:r>
              <a:rPr lang="en-US"/>
              <a:t>This trend points toward centralized listing ownership, which may influence the platform’s dynamics in pricing and availability.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Now let’s move into the conclusion and key takeaways from this study.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	1.	Central districts dominate in listing counts — but outer districts still hold untapped growth potential.</a:t>
            </a:r>
          </a:p>
          <a:p>
            <a:r>
              <a:rPr lang="en-US"/>
              <a:t>	2.	Reviews spike toward the year-end, especially November–December.</a:t>
            </a:r>
          </a:p>
          <a:p>
            <a:r>
              <a:rPr lang="en-US"/>
              <a:t>	3.	Budget listings under 2000 Baht gain the most guest engagement.</a:t>
            </a:r>
          </a:p>
          <a:p>
            <a:r>
              <a:rPr lang="en-US"/>
              <a:t>	4.	Guests overwhelmingly prefer Entire home/apt options over shared spaces.</a:t>
            </a:r>
          </a:p>
          <a:p>
            <a:r>
              <a:rPr lang="en-US"/>
              <a:t>	5.	A small number of high-volume hosts manage a significant portion of listings, showing clear market concentration.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Based on these findings, here are some recommendations:</a:t>
            </a:r>
          </a:p>
          <a:p>
            <a:r>
              <a:rPr lang="en-US"/>
              <a:t>	•	Expand into underrepresented but accessible districts to reduce saturation and grow supply.</a:t>
            </a:r>
          </a:p>
          <a:p>
            <a:r>
              <a:rPr lang="en-US"/>
              <a:t>	•	Boost listing promotions between October and December to align with peak demand.</a:t>
            </a:r>
          </a:p>
          <a:p>
            <a:r>
              <a:rPr lang="en-US"/>
              <a:t>	•	Focus on enhancing listings priced between 1000–2000 Baht to improve competitiveness.</a:t>
            </a:r>
          </a:p>
          <a:p>
            <a:r>
              <a:rPr lang="en-US"/>
              <a:t>	•	Invest in entire apartment listings, aligning with guest preferences.</a:t>
            </a:r>
          </a:p>
          <a:p>
            <a:r>
              <a:rPr lang="en-US"/>
              <a:t>	•	Build partnerships with top hosts while ensuring quality and compliance.</a:t>
            </a:r>
          </a:p>
          <a:p>
            <a:r>
              <a:rPr lang="en-US"/>
              <a:t>	•	Lastly, prepare for future disruptions by enabling long-term stays and adding flexibility to booking options.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Thank you for your attention!</a:t>
            </a:r>
          </a:p>
          <a:p>
            <a:r>
              <a:rPr lang="en-US"/>
              <a:t>You can find more of my work on GitHub and connect with me on LinkedIn.</a:t>
            </a:r>
          </a:p>
          <a:p>
            <a:r>
              <a:rPr lang="en-US"/>
              <a:t>I look forward to discussing any feedback or questions you might have.</a:t>
            </a:r>
          </a:p>
          <a:p>
            <a:r>
              <a:rPr lang="en-US"/>
              <a:t/>
            </a:r>
          </a:p>
          <a:p>
            <a:r>
              <a:rPr lang="en-US"/>
              <a:t>bye-bye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Bangkok has become one of the most visited cities in Southeast Asia, drawing millions of tourists each year.</a:t>
            </a:r>
          </a:p>
          <a:p>
            <a:r>
              <a:rPr lang="en-US"/>
              <a:t>Platforms like Airbnb have played a significant role in transforming the hospitality landscape of the city.</a:t>
            </a:r>
          </a:p>
          <a:p>
            <a:r>
              <a:rPr lang="en-US"/>
              <a:t>With tourism booming, understanding how listings behave across time and neighborhoods is essential — whether you’re a host, investor, or policymaker — to ensure long-term success and sustainability.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Despite Airbnb’s growing popularity, there’s a gap in structured insights.</a:t>
            </a:r>
          </a:p>
          <a:p>
            <a:r>
              <a:rPr lang="en-US"/>
              <a:t>We don’t have a clear understanding of how listings perform in different neighborhoods, price categories, or room types.</a:t>
            </a:r>
          </a:p>
          <a:p>
            <a:r>
              <a:rPr lang="en-US"/>
              <a:t>Without this, decision-makers risk applying inefficient pricing strategies, overlooking potential districts, or offering poorly optimized guest experiences.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This analysis focuses on five main objectives:</a:t>
            </a:r>
          </a:p>
          <a:p>
            <a:r>
              <a:rPr lang="en-US"/>
              <a:t>	1.	Exploring the distribution of listings and reviews across Bangkok’s districts.</a:t>
            </a:r>
          </a:p>
          <a:p>
            <a:r>
              <a:rPr lang="en-US"/>
              <a:t>	2.	Understanding price range preferences among guests.</a:t>
            </a:r>
          </a:p>
          <a:p>
            <a:r>
              <a:rPr lang="en-US"/>
              <a:t>	3.	Analyzing time-based patterns, including the impact of COVID-19.</a:t>
            </a:r>
          </a:p>
          <a:p>
            <a:r>
              <a:rPr lang="en-US"/>
              <a:t>	4.	Identifying the popularity of different room types.</a:t>
            </a:r>
          </a:p>
          <a:p>
            <a:r>
              <a:rPr lang="en-US"/>
              <a:t>	5.	Highlighting top-performing hosts based on the number of listings.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analysis involved two main steps:</a:t>
            </a:r>
          </a:p>
          <a:p>
            <a:r>
              <a:rPr lang="en-US"/>
              <a:t>First, Data Collection:</a:t>
            </a:r>
          </a:p>
          <a:p>
            <a:r>
              <a:rPr lang="en-US"/>
              <a:t>	•	Listing data was sourced from Kaggle’s Bangkok Airbnb dataset.</a:t>
            </a:r>
          </a:p>
          <a:p>
            <a:r>
              <a:rPr lang="en-US"/>
              <a:t>	•	District boundaries were taken from a separate geoJSON dataset, also from Kaggle.</a:t>
            </a:r>
          </a:p>
          <a:p>
            <a:r>
              <a:rPr lang="en-US"/>
              <a:t/>
            </a:r>
          </a:p>
          <a:p>
            <a:r>
              <a:rPr lang="en-US"/>
              <a:t>Second, Data Wrangling:</a:t>
            </a:r>
          </a:p>
          <a:p>
            <a:r>
              <a:rPr lang="en-US"/>
              <a:t>	•	I cleaned missing values, removed unnecessary columns, created new fields such as Year and Month.</a:t>
            </a:r>
          </a:p>
          <a:p>
            <a:r>
              <a:rPr lang="en-US"/>
              <a:t>	•	Outliers and data anomalies were managed carefully.</a:t>
            </a:r>
          </a:p>
          <a:p>
            <a:r>
              <a:rPr lang="en-US"/>
              <a:t>	•	Duplicated data was also removed to ensure consistency and accuracy.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Let’s now move into the core of this project: Data Analysis.</a:t>
            </a:r>
          </a:p>
          <a:p>
            <a:r>
              <a:rPr lang="en-US"/>
              <a:t>Here, I’ve explored the dataset across various dimensions using both Python and Tableau.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Bangkok’s central districts such as Watthana, Khlong Toei, and Ratchathewi dominate in total listings.</a:t>
            </a:r>
          </a:p>
          <a:p>
            <a:r>
              <a:rPr lang="en-US"/>
              <a:t>This is expected, as they’re key tourist hubs with better accessibility.</a:t>
            </a:r>
          </a:p>
          <a:p>
            <a:r>
              <a:rPr lang="en-US"/>
              <a:t>However, outer districts show underutilized potential, especially areas that already have supporting infrastructure but minimal Airbnb activity.</a:t>
            </a:r>
          </a:p>
          <a:p>
            <a:r>
              <a:rPr lang="en-US"/>
              <a:t>This suggests a clear opportunity for growth outside the city center.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When analyzing review counts by price range, we see the highest engagement in the 0–2000 Baht range.</a:t>
            </a:r>
          </a:p>
          <a:p>
            <a:r>
              <a:rPr lang="en-US"/>
              <a:t>This shows guests heavily favor budget to mid-range stays.</a:t>
            </a:r>
          </a:p>
          <a:p>
            <a:r>
              <a:rPr lang="en-US"/>
              <a:t>On the other hand, listings priced above 5000 Baht attract very few reviews, possibly due to limited demand or exclusivity.</a:t>
            </a:r>
          </a:p>
          <a:p>
            <a:r>
              <a:rPr lang="en-US"/>
              <a:t>The takeaway: price sensitivity is high, and optimizing for value is key.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Reviewing monthly trends, a pattern emerges:</a:t>
            </a:r>
          </a:p>
          <a:p>
            <a:r>
              <a:rPr lang="en-US"/>
              <a:t>Review counts consistently spike during November and December, likely tied to global holidays and year-end travel.</a:t>
            </a:r>
          </a:p>
          <a:p>
            <a:r>
              <a:rPr lang="en-US"/>
              <a:t>But in 2020, the COVID-19 pandemic disrupted this rhythm — reviews sharply declined after March due to lockdowns and travel bans.</a:t>
            </a:r>
          </a:p>
          <a:p>
            <a:r>
              <a:rPr lang="en-US"/>
              <a:t>This comparison highlights both seasonal trends and external impact.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2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7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4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2.png" Type="http://schemas.openxmlformats.org/officeDocument/2006/relationships/image"/><Relationship Id="rId7" Target="https://www.linkedin.com/in/sulthanur-iman-fatahillah-509a5720a/" TargetMode="External" Type="http://schemas.openxmlformats.org/officeDocument/2006/relationships/hyperlink"/><Relationship Id="rId8" Target="https://github.com/sulthanfatahillah12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png" Type="http://schemas.openxmlformats.org/officeDocument/2006/relationships/image"/><Relationship Id="rId4" Target="../media/image2.png" Type="http://schemas.openxmlformats.org/officeDocument/2006/relationships/image"/><Relationship Id="rId5" Target="https://www.kaggle.com/datasets/minemartin/bangkok-airbnb-listings/data" TargetMode="External" Type="http://schemas.openxmlformats.org/officeDocument/2006/relationships/hyperlink"/><Relationship Id="rId6" Target="https://www.kaggle.com/datasets/soeltanpasja/bangkok-districts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7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8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9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png" Type="http://schemas.openxmlformats.org/officeDocument/2006/relationships/image"/><Relationship Id="rId4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099" r="0" b="-909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002580" cy="10287000"/>
            <a:chOff x="0" y="0"/>
            <a:chExt cx="2897799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779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97799">
                  <a:moveTo>
                    <a:pt x="0" y="0"/>
                  </a:moveTo>
                  <a:lnTo>
                    <a:pt x="2897799" y="0"/>
                  </a:lnTo>
                  <a:lnTo>
                    <a:pt x="289779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7799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329127"/>
            <a:ext cx="14767026" cy="2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2"/>
              </a:lnSpc>
            </a:pPr>
            <a:r>
              <a:rPr lang="en-US" sz="6592" b="tru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Analyzing Trend of Listing in Bangkok Between 2015-2022</a:t>
            </a:r>
          </a:p>
          <a:p>
            <a:pPr algn="l">
              <a:lnSpc>
                <a:spcPts val="626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64355" y="5822581"/>
            <a:ext cx="2540715" cy="609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2"/>
              </a:lnSpc>
            </a:pPr>
            <a:r>
              <a:rPr lang="en-US" sz="203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375615"/>
            <a:ext cx="3922679" cy="714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3"/>
              </a:lnSpc>
            </a:pPr>
            <a:r>
              <a:rPr lang="en-US" sz="23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 JCDS-2702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4482" y="5257427"/>
            <a:ext cx="8999652" cy="3670325"/>
            <a:chOff x="0" y="0"/>
            <a:chExt cx="2370279" cy="966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0279" cy="966670"/>
            </a:xfrm>
            <a:custGeom>
              <a:avLst/>
              <a:gdLst/>
              <a:ahLst/>
              <a:cxnLst/>
              <a:rect r="r" b="b" t="t" l="l"/>
              <a:pathLst>
                <a:path h="966670" w="2370279">
                  <a:moveTo>
                    <a:pt x="0" y="0"/>
                  </a:moveTo>
                  <a:lnTo>
                    <a:pt x="2370279" y="0"/>
                  </a:lnTo>
                  <a:lnTo>
                    <a:pt x="2370279" y="966670"/>
                  </a:lnTo>
                  <a:lnTo>
                    <a:pt x="0" y="966670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2370279" cy="97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079337" y="1933396"/>
            <a:ext cx="6798964" cy="6417690"/>
            <a:chOff x="0" y="0"/>
            <a:chExt cx="2608572" cy="24622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608572" cy="2462288"/>
            </a:xfrm>
            <a:custGeom>
              <a:avLst/>
              <a:gdLst/>
              <a:ahLst/>
              <a:cxnLst/>
              <a:rect r="r" b="b" t="t" l="l"/>
              <a:pathLst>
                <a:path h="2462288" w="2608572">
                  <a:moveTo>
                    <a:pt x="0" y="0"/>
                  </a:moveTo>
                  <a:lnTo>
                    <a:pt x="2608572" y="0"/>
                  </a:lnTo>
                  <a:lnTo>
                    <a:pt x="2608572" y="2462288"/>
                  </a:lnTo>
                  <a:lnTo>
                    <a:pt x="0" y="2462288"/>
                  </a:lnTo>
                  <a:close/>
                </a:path>
              </a:pathLst>
            </a:custGeom>
            <a:blipFill>
              <a:blip r:embed="rId3"/>
              <a:stretch>
                <a:fillRect l="0" t="-1911" r="0" b="-191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48235" y="2401795"/>
            <a:ext cx="7431568" cy="3533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94"/>
              </a:lnSpc>
            </a:pPr>
            <a:r>
              <a:rPr lang="en-US" sz="599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Total Number of Reviews by Room Type</a:t>
            </a:r>
          </a:p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48235" y="5339916"/>
            <a:ext cx="8041825" cy="371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98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Entire home/apt room type received totaling nearly 200,000 reviews. This indicates a strong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guest preference for private, fully rented accommodations.</a:t>
            </a:r>
          </a:p>
          <a:p>
            <a:pPr algn="l" marL="431801" indent="-215900" lvl="1">
              <a:lnSpc>
                <a:spcPts val="298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While Private room is the second most reviewed category, it only accounts for about 25% of the reviews compared to Entire home/apt, highlighting a significant demand gap.</a:t>
            </a:r>
          </a:p>
          <a:p>
            <a:pPr algn="l" marL="431801" indent="-215900" lvl="1">
              <a:lnSpc>
                <a:spcPts val="298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Hotel room and Shared room types received very few reviews, suggesting they are either less available or less popular among guests.</a:t>
            </a:r>
          </a:p>
          <a:p>
            <a:pPr algn="l">
              <a:lnSpc>
                <a:spcPts val="298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51717" y="1264240"/>
            <a:ext cx="7392566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Super Host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904454" y="4266503"/>
            <a:ext cx="11834336" cy="3071050"/>
            <a:chOff x="0" y="0"/>
            <a:chExt cx="3116862" cy="80883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16862" cy="808836"/>
            </a:xfrm>
            <a:custGeom>
              <a:avLst/>
              <a:gdLst/>
              <a:ahLst/>
              <a:cxnLst/>
              <a:rect r="r" b="b" t="t" l="l"/>
              <a:pathLst>
                <a:path h="808836" w="3116862">
                  <a:moveTo>
                    <a:pt x="0" y="0"/>
                  </a:moveTo>
                  <a:lnTo>
                    <a:pt x="3116862" y="0"/>
                  </a:lnTo>
                  <a:lnTo>
                    <a:pt x="3116862" y="808836"/>
                  </a:lnTo>
                  <a:lnTo>
                    <a:pt x="0" y="808836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116862" cy="818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370092" y="4462495"/>
            <a:ext cx="6528634" cy="260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98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Such hosts are likely operating as professional property man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agers or agencies rather than individuals.</a:t>
            </a:r>
          </a:p>
          <a:p>
            <a:pPr algn="l" marL="431801" indent="-215900" lvl="1">
              <a:lnSpc>
                <a:spcPts val="2980"/>
              </a:lnSpc>
              <a:buAutoNum type="arabi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This centralization could have implications on pricing, availability, and user experience in the platform.</a:t>
            </a:r>
          </a:p>
          <a:p>
            <a:pPr algn="l">
              <a:lnSpc>
                <a:spcPts val="298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AutoShape 9" id="9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951717" y="2697172"/>
            <a:ext cx="8192283" cy="6209711"/>
            <a:chOff x="0" y="0"/>
            <a:chExt cx="1094179" cy="8293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4179" cy="829382"/>
            </a:xfrm>
            <a:custGeom>
              <a:avLst/>
              <a:gdLst/>
              <a:ahLst/>
              <a:cxnLst/>
              <a:rect r="r" b="b" t="t" l="l"/>
              <a:pathLst>
                <a:path h="829382" w="1094179">
                  <a:moveTo>
                    <a:pt x="0" y="0"/>
                  </a:moveTo>
                  <a:lnTo>
                    <a:pt x="1094179" y="0"/>
                  </a:lnTo>
                  <a:lnTo>
                    <a:pt x="1094179" y="829382"/>
                  </a:lnTo>
                  <a:lnTo>
                    <a:pt x="0" y="829382"/>
                  </a:lnTo>
                  <a:close/>
                </a:path>
              </a:pathLst>
            </a:custGeom>
            <a:blipFill>
              <a:blip r:embed="rId3"/>
              <a:stretch>
                <a:fillRect l="-228" t="0" r="-228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29" r="0" b="-322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002580" cy="10287000"/>
            <a:chOff x="0" y="0"/>
            <a:chExt cx="2897799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779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97799">
                  <a:moveTo>
                    <a:pt x="0" y="0"/>
                  </a:moveTo>
                  <a:lnTo>
                    <a:pt x="2897799" y="0"/>
                  </a:lnTo>
                  <a:lnTo>
                    <a:pt x="289779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7799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4748338"/>
            <a:ext cx="14767026" cy="168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2"/>
              </a:lnSpc>
            </a:pPr>
            <a:r>
              <a:rPr lang="en-US" sz="659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and Recommendations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77514" y="759105"/>
            <a:ext cx="4631404" cy="1800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Insights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976397"/>
            <a:ext cx="11095109" cy="5188162"/>
            <a:chOff x="0" y="0"/>
            <a:chExt cx="2922168" cy="13664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22169" cy="1366429"/>
            </a:xfrm>
            <a:custGeom>
              <a:avLst/>
              <a:gdLst/>
              <a:ahLst/>
              <a:cxnLst/>
              <a:rect r="r" b="b" t="t" l="l"/>
              <a:pathLst>
                <a:path h="1366429" w="2922169">
                  <a:moveTo>
                    <a:pt x="0" y="0"/>
                  </a:moveTo>
                  <a:lnTo>
                    <a:pt x="2922169" y="0"/>
                  </a:lnTo>
                  <a:lnTo>
                    <a:pt x="2922169" y="1366429"/>
                  </a:lnTo>
                  <a:lnTo>
                    <a:pt x="0" y="1366429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922168" cy="1375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14514" y="3233635"/>
            <a:ext cx="10548862" cy="524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6570" indent="-273285" lvl="1">
              <a:lnSpc>
                <a:spcPts val="3772"/>
              </a:lnSpc>
              <a:buAutoNum type="arabicPeriod" startAt="1"/>
            </a:pP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Central districts dominate in listing counts, but outer districts show growth potential.</a:t>
            </a:r>
          </a:p>
          <a:p>
            <a:pPr algn="l" marL="546570" indent="-273285" lvl="1">
              <a:lnSpc>
                <a:spcPts val="3772"/>
              </a:lnSpc>
              <a:buAutoNum type="arabicPeriod" startAt="1"/>
            </a:pP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Reviews peak toward the year-end,</a:t>
            </a: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especially in November–December, driven by tourism seasons.</a:t>
            </a:r>
          </a:p>
          <a:p>
            <a:pPr algn="l" marL="546570" indent="-273285" lvl="1">
              <a:lnSpc>
                <a:spcPts val="3772"/>
              </a:lnSpc>
              <a:buAutoNum type="arabicPeriod" startAt="1"/>
            </a:pP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Budget to mid-range prices (0–2000 Baht) attract the most guest engagement.</a:t>
            </a:r>
          </a:p>
          <a:p>
            <a:pPr algn="l" marL="546570" indent="-273285" lvl="1">
              <a:lnSpc>
                <a:spcPts val="3772"/>
              </a:lnSpc>
              <a:buAutoNum type="arabicPeriod" startAt="1"/>
            </a:pP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Entire home/apt listings are vastly preferred over other room types.</a:t>
            </a:r>
          </a:p>
          <a:p>
            <a:pPr algn="l" marL="546570" indent="-273285" lvl="1">
              <a:lnSpc>
                <a:spcPts val="3772"/>
              </a:lnSpc>
              <a:buAutoNum type="arabicPeriod" startAt="1"/>
            </a:pPr>
            <a:r>
              <a:rPr lang="en-US" sz="253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small number of professional hosts manage a large share of listings, indicating market centralization.</a:t>
            </a:r>
          </a:p>
          <a:p>
            <a:pPr algn="l">
              <a:lnSpc>
                <a:spcPts val="3772"/>
              </a:lnSpc>
            </a:pPr>
          </a:p>
        </p:txBody>
      </p:sp>
      <p:sp>
        <p:nvSpPr>
          <p:cNvPr name="AutoShape 7" id="7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2471057" y="616155"/>
            <a:ext cx="5433750" cy="7548404"/>
            <a:chOff x="0" y="0"/>
            <a:chExt cx="811392" cy="112716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1392" cy="1127161"/>
            </a:xfrm>
            <a:custGeom>
              <a:avLst/>
              <a:gdLst/>
              <a:ahLst/>
              <a:cxnLst/>
              <a:rect r="r" b="b" t="t" l="l"/>
              <a:pathLst>
                <a:path h="1127161" w="811392">
                  <a:moveTo>
                    <a:pt x="0" y="0"/>
                  </a:moveTo>
                  <a:lnTo>
                    <a:pt x="811392" y="0"/>
                  </a:lnTo>
                  <a:lnTo>
                    <a:pt x="811392" y="1127161"/>
                  </a:lnTo>
                  <a:lnTo>
                    <a:pt x="0" y="1127161"/>
                  </a:lnTo>
                  <a:close/>
                </a:path>
              </a:pathLst>
            </a:custGeom>
            <a:blipFill>
              <a:blip r:embed="rId3"/>
              <a:stretch>
                <a:fillRect l="0" t="-656" r="0" b="-656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3164" y="995171"/>
            <a:ext cx="7392566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Take Action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989649" y="2252438"/>
            <a:ext cx="13756117" cy="5580669"/>
            <a:chOff x="0" y="0"/>
            <a:chExt cx="3623010" cy="14698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23010" cy="1469806"/>
            </a:xfrm>
            <a:custGeom>
              <a:avLst/>
              <a:gdLst/>
              <a:ahLst/>
              <a:cxnLst/>
              <a:rect r="r" b="b" t="t" l="l"/>
              <a:pathLst>
                <a:path h="1469806" w="3623010">
                  <a:moveTo>
                    <a:pt x="0" y="0"/>
                  </a:moveTo>
                  <a:lnTo>
                    <a:pt x="3623010" y="0"/>
                  </a:lnTo>
                  <a:lnTo>
                    <a:pt x="3623010" y="1469806"/>
                  </a:lnTo>
                  <a:lnTo>
                    <a:pt x="0" y="1469806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623010" cy="14793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989649" y="2577848"/>
            <a:ext cx="12141473" cy="4695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Encourage listing growth in underserved but accessible areas to reduce competition and expand guest options.</a:t>
            </a:r>
          </a:p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Promote listings more heavily between October–December with tailored</a:t>
            </a: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offers to maximize visibility and bookings.</a:t>
            </a:r>
          </a:p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Improve amenities, descriptions, and pricing strategies for listings in the 1000–2000 Baht range.</a:t>
            </a:r>
          </a:p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Invest more in entire apartments/homes, as guests clearly favor privacy and autonomy.</a:t>
            </a:r>
          </a:p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Work closely with high-volume hosts to maintain platform quality, ensure regulatory compliance, and gather best practices to support new hosts.</a:t>
            </a:r>
          </a:p>
          <a:p>
            <a:pPr algn="l" marL="449316" indent="-224658" lvl="1">
              <a:lnSpc>
                <a:spcPts val="3100"/>
              </a:lnSpc>
              <a:buAutoNum type="arabicPeriod" startAt="1"/>
            </a:pPr>
            <a:r>
              <a:rPr lang="en-US" sz="20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Build adaptive strategies for listings to cope with external events like pandemics through long-stay options, flexible bookings, and localized marketing.</a:t>
            </a:r>
          </a:p>
          <a:p>
            <a:pPr algn="l">
              <a:lnSpc>
                <a:spcPts val="31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AutoShape 9" id="9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028700" y="2324339"/>
            <a:ext cx="4527602" cy="5508768"/>
            <a:chOff x="0" y="0"/>
            <a:chExt cx="1094179" cy="133129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4179" cy="1331295"/>
            </a:xfrm>
            <a:custGeom>
              <a:avLst/>
              <a:gdLst/>
              <a:ahLst/>
              <a:cxnLst/>
              <a:rect r="r" b="b" t="t" l="l"/>
              <a:pathLst>
                <a:path h="1331295" w="1094179">
                  <a:moveTo>
                    <a:pt x="0" y="0"/>
                  </a:moveTo>
                  <a:lnTo>
                    <a:pt x="1094179" y="0"/>
                  </a:lnTo>
                  <a:lnTo>
                    <a:pt x="1094179" y="1331295"/>
                  </a:lnTo>
                  <a:lnTo>
                    <a:pt x="0" y="1331295"/>
                  </a:lnTo>
                  <a:close/>
                </a:path>
              </a:pathLst>
            </a:custGeom>
            <a:blipFill>
              <a:blip r:embed="rId3"/>
              <a:stretch>
                <a:fillRect l="-13275" t="0" r="-13275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099" r="0" b="-909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35655"/>
            <a:ext cx="11002580" cy="10287000"/>
            <a:chOff x="0" y="0"/>
            <a:chExt cx="2897799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779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97799">
                  <a:moveTo>
                    <a:pt x="0" y="0"/>
                  </a:moveTo>
                  <a:lnTo>
                    <a:pt x="2897799" y="0"/>
                  </a:lnTo>
                  <a:lnTo>
                    <a:pt x="289779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7799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856102" y="1810584"/>
            <a:ext cx="11834336" cy="2255459"/>
            <a:chOff x="0" y="0"/>
            <a:chExt cx="3116862" cy="5940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16862" cy="594030"/>
            </a:xfrm>
            <a:custGeom>
              <a:avLst/>
              <a:gdLst/>
              <a:ahLst/>
              <a:cxnLst/>
              <a:rect r="r" b="b" t="t" l="l"/>
              <a:pathLst>
                <a:path h="594030" w="3116862">
                  <a:moveTo>
                    <a:pt x="0" y="0"/>
                  </a:moveTo>
                  <a:lnTo>
                    <a:pt x="3116862" y="0"/>
                  </a:lnTo>
                  <a:lnTo>
                    <a:pt x="3116862" y="594030"/>
                  </a:lnTo>
                  <a:lnTo>
                    <a:pt x="0" y="594030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3116862" cy="6035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028700" y="7431598"/>
            <a:ext cx="1748271" cy="516392"/>
            <a:chOff x="0" y="0"/>
            <a:chExt cx="1369097" cy="40439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69098" cy="404394"/>
            </a:xfrm>
            <a:custGeom>
              <a:avLst/>
              <a:gdLst/>
              <a:ahLst/>
              <a:cxnLst/>
              <a:rect r="r" b="b" t="t" l="l"/>
              <a:pathLst>
                <a:path h="404394" w="1369098">
                  <a:moveTo>
                    <a:pt x="0" y="0"/>
                  </a:moveTo>
                  <a:lnTo>
                    <a:pt x="1369098" y="0"/>
                  </a:lnTo>
                  <a:lnTo>
                    <a:pt x="1369098" y="404394"/>
                  </a:lnTo>
                  <a:lnTo>
                    <a:pt x="0" y="404394"/>
                  </a:lnTo>
                  <a:close/>
                </a:path>
              </a:pathLst>
            </a:custGeom>
            <a:blipFill>
              <a:blip r:embed="rId4"/>
              <a:stretch>
                <a:fillRect l="0" t="-21244" r="0" b="-2124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28700" y="8334199"/>
            <a:ext cx="1748271" cy="593553"/>
            <a:chOff x="0" y="0"/>
            <a:chExt cx="1436594" cy="48773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36594" cy="487736"/>
            </a:xfrm>
            <a:custGeom>
              <a:avLst/>
              <a:gdLst/>
              <a:ahLst/>
              <a:cxnLst/>
              <a:rect r="r" b="b" t="t" l="l"/>
              <a:pathLst>
                <a:path h="487736" w="1436594">
                  <a:moveTo>
                    <a:pt x="0" y="0"/>
                  </a:moveTo>
                  <a:lnTo>
                    <a:pt x="1436594" y="0"/>
                  </a:lnTo>
                  <a:lnTo>
                    <a:pt x="1436594" y="487736"/>
                  </a:lnTo>
                  <a:lnTo>
                    <a:pt x="0" y="487736"/>
                  </a:lnTo>
                  <a:close/>
                </a:path>
              </a:pathLst>
            </a:custGeom>
            <a:blipFill>
              <a:blip r:embed="rId5"/>
              <a:stretch>
                <a:fillRect l="-4759" t="0" r="-4759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44680" y="1676214"/>
            <a:ext cx="8495633" cy="181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04"/>
              </a:lnSpc>
            </a:pPr>
            <a:r>
              <a:rPr lang="en-US" sz="96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68536" y="8428544"/>
            <a:ext cx="6175464" cy="357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3"/>
              </a:lnSpc>
            </a:pPr>
            <a:r>
              <a:rPr lang="en-US" sz="2059" u="sng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hlinkClick r:id="rId7" tooltip="https://www.linkedin.com/in/sulthanur-iman-fatahillah-509a5720a/"/>
              </a:rPr>
              <a:t>https://www.linkedin.com/in/sulthanur-iman-fatahillah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968536" y="7477378"/>
            <a:ext cx="4318610" cy="357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3"/>
              </a:lnSpc>
            </a:pPr>
            <a:r>
              <a:rPr lang="en-US" sz="2059" u="sng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  <a:hlinkClick r:id="rId8" tooltip="https://github.com/sulthanfatahillah12"/>
              </a:rPr>
              <a:t>https://github.com/sulthanfatahillah12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8536" y="1028700"/>
            <a:ext cx="3086100" cy="7343364"/>
            <a:chOff x="0" y="0"/>
            <a:chExt cx="812800" cy="19340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934055"/>
            </a:xfrm>
            <a:custGeom>
              <a:avLst/>
              <a:gdLst/>
              <a:ahLst/>
              <a:cxnLst/>
              <a:rect r="r" b="b" t="t" l="l"/>
              <a:pathLst>
                <a:path h="193405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934055"/>
                  </a:lnTo>
                  <a:lnTo>
                    <a:pt x="0" y="1934055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812800" cy="1943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34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83889" y="1468237"/>
            <a:ext cx="6051067" cy="6464290"/>
            <a:chOff x="0" y="0"/>
            <a:chExt cx="937469" cy="10014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37469" cy="1001488"/>
            </a:xfrm>
            <a:custGeom>
              <a:avLst/>
              <a:gdLst/>
              <a:ahLst/>
              <a:cxnLst/>
              <a:rect r="r" b="b" t="t" l="l"/>
              <a:pathLst>
                <a:path h="1001488" w="937469">
                  <a:moveTo>
                    <a:pt x="0" y="0"/>
                  </a:moveTo>
                  <a:lnTo>
                    <a:pt x="937469" y="0"/>
                  </a:lnTo>
                  <a:lnTo>
                    <a:pt x="937469" y="1001488"/>
                  </a:lnTo>
                  <a:lnTo>
                    <a:pt x="0" y="1001488"/>
                  </a:lnTo>
                  <a:close/>
                </a:path>
              </a:pathLst>
            </a:custGeom>
            <a:blipFill>
              <a:blip r:embed="rId3"/>
              <a:stretch>
                <a:fillRect l="-30338" t="0" r="-30338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26514" y="2365306"/>
            <a:ext cx="6298857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Background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26514" y="3851546"/>
            <a:ext cx="6872917" cy="4913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5"/>
              </a:lnSpc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Bangkok has become one of Southeast Asia’s most visited cities, attracting millions of tourists ann</a:t>
            </a: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ually. </a:t>
            </a:r>
          </a:p>
          <a:p>
            <a:pPr algn="l">
              <a:lnSpc>
                <a:spcPts val="3245"/>
              </a:lnSpc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rapid growth of short-term rental platforms like Airbnb has significantly influenced the city’s hospitality landscape. </a:t>
            </a:r>
          </a:p>
          <a:p>
            <a:pPr algn="l">
              <a:lnSpc>
                <a:spcPts val="3245"/>
              </a:lnSpc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 tourism flourishes, understanding patterns in Airbnb usage is crucial for hosts, investors, policymakers, and platform managers </a:t>
            </a:r>
          </a:p>
          <a:p>
            <a:pPr algn="l">
              <a:lnSpc>
                <a:spcPts val="3245"/>
              </a:lnSpc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ensure sustainable and profitable participation.</a:t>
            </a:r>
          </a:p>
          <a:p>
            <a:pPr algn="l">
              <a:lnSpc>
                <a:spcPts val="3245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62274" y="5772184"/>
            <a:ext cx="6528634" cy="318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Despite the platform’s popularity, there is a lack of structured insight into how Airbnb listings in Bangkok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perform across neighborhoods, 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price ranges, room types, and host behaviors. 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Without this understanding, stakeholders may struggle with inefficient pricing strategies, overlooked district opportunities, 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and poorly optimized guest experiences.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AutoShape 3" id="3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5225371" y="0"/>
            <a:ext cx="3086100" cy="7343364"/>
            <a:chOff x="0" y="0"/>
            <a:chExt cx="812800" cy="19340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934055"/>
            </a:xfrm>
            <a:custGeom>
              <a:avLst/>
              <a:gdLst/>
              <a:ahLst/>
              <a:cxnLst/>
              <a:rect r="r" b="b" t="t" l="l"/>
              <a:pathLst>
                <a:path h="193405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934055"/>
                  </a:lnTo>
                  <a:lnTo>
                    <a:pt x="0" y="1934055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"/>
              <a:ext cx="812800" cy="1943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305066" y="2393881"/>
            <a:ext cx="6051067" cy="5538646"/>
            <a:chOff x="0" y="0"/>
            <a:chExt cx="937469" cy="85808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7469" cy="858081"/>
            </a:xfrm>
            <a:custGeom>
              <a:avLst/>
              <a:gdLst/>
              <a:ahLst/>
              <a:cxnLst/>
              <a:rect r="r" b="b" t="t" l="l"/>
              <a:pathLst>
                <a:path h="858081" w="937469">
                  <a:moveTo>
                    <a:pt x="0" y="0"/>
                  </a:moveTo>
                  <a:lnTo>
                    <a:pt x="937469" y="0"/>
                  </a:lnTo>
                  <a:lnTo>
                    <a:pt x="937469" y="858081"/>
                  </a:lnTo>
                  <a:lnTo>
                    <a:pt x="0" y="858081"/>
                  </a:lnTo>
                  <a:close/>
                </a:path>
              </a:pathLst>
            </a:custGeom>
            <a:blipFill>
              <a:blip r:embed="rId3"/>
              <a:stretch>
                <a:fillRect l="0" t="-7135" r="0" b="-7135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62274" y="3060666"/>
            <a:ext cx="5515908" cy="1800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17320" y="2554137"/>
            <a:ext cx="7392566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Objective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561651" y="4100736"/>
            <a:ext cx="11834336" cy="3093659"/>
            <a:chOff x="0" y="0"/>
            <a:chExt cx="3116862" cy="8147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16862" cy="814791"/>
            </a:xfrm>
            <a:custGeom>
              <a:avLst/>
              <a:gdLst/>
              <a:ahLst/>
              <a:cxnLst/>
              <a:rect r="r" b="b" t="t" l="l"/>
              <a:pathLst>
                <a:path h="814791" w="3116862">
                  <a:moveTo>
                    <a:pt x="0" y="0"/>
                  </a:moveTo>
                  <a:lnTo>
                    <a:pt x="3116862" y="0"/>
                  </a:lnTo>
                  <a:lnTo>
                    <a:pt x="3116862" y="814791"/>
                  </a:lnTo>
                  <a:lnTo>
                    <a:pt x="0" y="814791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116862" cy="8243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696736" y="3734786"/>
            <a:ext cx="8088668" cy="371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0"/>
              </a:lnSpc>
            </a:pPr>
          </a:p>
          <a:p>
            <a:pPr algn="l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Distribution of listings and reviews across neighborhoods.</a:t>
            </a:r>
          </a:p>
          <a:p>
            <a:pPr algn="l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Price range preferences of guests.</a:t>
            </a:r>
          </a:p>
          <a:p>
            <a:pPr algn="l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Temporal patterns in reviews (seasonality and COVID-19 impact).</a:t>
            </a:r>
          </a:p>
          <a:p>
            <a:pPr algn="l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Popularity of different room types.</a:t>
            </a:r>
          </a:p>
          <a:p>
            <a:pPr algn="l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Identification of top-performing hosts based on listing volume.</a:t>
            </a:r>
          </a:p>
          <a:p>
            <a:pPr algn="l">
              <a:lnSpc>
                <a:spcPts val="2980"/>
              </a:lnSpc>
            </a:pPr>
          </a:p>
          <a:p>
            <a:pPr algn="l">
              <a:lnSpc>
                <a:spcPts val="298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AutoShape 9" id="9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028700" y="2324339"/>
            <a:ext cx="7062582" cy="4870055"/>
            <a:chOff x="0" y="0"/>
            <a:chExt cx="1094179" cy="75449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4179" cy="754499"/>
            </a:xfrm>
            <a:custGeom>
              <a:avLst/>
              <a:gdLst/>
              <a:ahLst/>
              <a:cxnLst/>
              <a:rect r="r" b="b" t="t" l="l"/>
              <a:pathLst>
                <a:path h="754499" w="1094179">
                  <a:moveTo>
                    <a:pt x="0" y="0"/>
                  </a:moveTo>
                  <a:lnTo>
                    <a:pt x="1094179" y="0"/>
                  </a:lnTo>
                  <a:lnTo>
                    <a:pt x="1094179" y="754499"/>
                  </a:lnTo>
                  <a:lnTo>
                    <a:pt x="0" y="754499"/>
                  </a:lnTo>
                  <a:close/>
                </a:path>
              </a:pathLst>
            </a:custGeom>
            <a:blipFill>
              <a:blip r:embed="rId3"/>
              <a:stretch>
                <a:fillRect l="0" t="-10455" r="0" b="-10455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59041" y="3400875"/>
            <a:ext cx="11834336" cy="4697864"/>
            <a:chOff x="0" y="0"/>
            <a:chExt cx="3116862" cy="12372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16862" cy="1237297"/>
            </a:xfrm>
            <a:custGeom>
              <a:avLst/>
              <a:gdLst/>
              <a:ahLst/>
              <a:cxnLst/>
              <a:rect r="r" b="b" t="t" l="l"/>
              <a:pathLst>
                <a:path h="1237297" w="3116862">
                  <a:moveTo>
                    <a:pt x="0" y="0"/>
                  </a:moveTo>
                  <a:lnTo>
                    <a:pt x="3116862" y="0"/>
                  </a:lnTo>
                  <a:lnTo>
                    <a:pt x="3116862" y="1237297"/>
                  </a:lnTo>
                  <a:lnTo>
                    <a:pt x="0" y="1237297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3116862" cy="12468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691813" y="1999106"/>
            <a:ext cx="6438704" cy="6099633"/>
            <a:chOff x="0" y="0"/>
            <a:chExt cx="1267286" cy="12005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67286" cy="1200549"/>
            </a:xfrm>
            <a:custGeom>
              <a:avLst/>
              <a:gdLst/>
              <a:ahLst/>
              <a:cxnLst/>
              <a:rect r="r" b="b" t="t" l="l"/>
              <a:pathLst>
                <a:path h="1200549" w="1267286">
                  <a:moveTo>
                    <a:pt x="0" y="0"/>
                  </a:moveTo>
                  <a:lnTo>
                    <a:pt x="1267286" y="0"/>
                  </a:lnTo>
                  <a:lnTo>
                    <a:pt x="1267286" y="1200549"/>
                  </a:lnTo>
                  <a:lnTo>
                    <a:pt x="0" y="1200549"/>
                  </a:lnTo>
                  <a:close/>
                </a:path>
              </a:pathLst>
            </a:custGeom>
            <a:blipFill>
              <a:blip r:embed="rId3"/>
              <a:stretch>
                <a:fillRect l="-3526" t="0" r="-3526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359041" y="1810233"/>
            <a:ext cx="7392566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Preparation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12358" y="3152021"/>
            <a:ext cx="8447698" cy="2597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2"/>
              </a:lnSpc>
            </a:pPr>
          </a:p>
          <a:p>
            <a:pPr algn="l">
              <a:lnSpc>
                <a:spcPts val="2602"/>
              </a:lnSpc>
            </a:pPr>
            <a:r>
              <a:rPr lang="en-US" sz="174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Collection</a:t>
            </a:r>
          </a:p>
          <a:p>
            <a:pPr algn="l" marL="377116" indent="-188558" lvl="1">
              <a:lnSpc>
                <a:spcPts val="2602"/>
              </a:lnSpc>
              <a:buFont typeface="Arial"/>
              <a:buChar char="•"/>
            </a:pPr>
            <a:r>
              <a:rPr lang="en-US" sz="174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Airbnb listing data was obtained from: </a:t>
            </a:r>
            <a:r>
              <a:rPr lang="en-US" sz="1746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  <a:hlinkClick r:id="rId5" tooltip="https://www.kaggle.com/datasets/minemartin/bangkok-airbnb-listings/data"/>
              </a:rPr>
              <a:t>https://www.kaggle.com/datasets/minemartin/bangkok-airbnb-listings/data</a:t>
            </a:r>
          </a:p>
          <a:p>
            <a:pPr algn="l" marL="377116" indent="-188558" lvl="1">
              <a:lnSpc>
                <a:spcPts val="2602"/>
              </a:lnSpc>
              <a:buFont typeface="Arial"/>
              <a:buChar char="•"/>
            </a:pPr>
            <a:r>
              <a:rPr lang="en-US" sz="174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Bangkok district boundaries were sourced from: </a:t>
            </a:r>
            <a:r>
              <a:rPr lang="en-US" sz="1746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  <a:hlinkClick r:id="rId6" tooltip="https://www.kaggle.com/datasets/soeltanpasja/bangkok-districts"/>
              </a:rPr>
              <a:t>https://www.kaggle.com/datasets/soeltanpasja/bangkok-districts</a:t>
            </a:r>
          </a:p>
          <a:p>
            <a:pPr algn="l">
              <a:lnSpc>
                <a:spcPts val="2602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412358" y="5673607"/>
            <a:ext cx="7434364" cy="260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8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W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rangling</a:t>
            </a:r>
          </a:p>
          <a:p>
            <a:pPr algn="just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Handled missing val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ues</a:t>
            </a:r>
          </a:p>
          <a:p>
            <a:pPr algn="just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Removed unnecessary columns</a:t>
            </a:r>
          </a:p>
          <a:p>
            <a:pPr algn="just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Created new relevant columns</a:t>
            </a:r>
          </a:p>
          <a:p>
            <a:pPr algn="just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Managed outliers and data anomalies</a:t>
            </a:r>
          </a:p>
          <a:p>
            <a:pPr algn="just"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Removed duplicated data</a:t>
            </a:r>
          </a:p>
          <a:p>
            <a:pPr algn="just">
              <a:lnSpc>
                <a:spcPts val="298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29" r="0" b="-322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002580" cy="10287000"/>
            <a:chOff x="0" y="0"/>
            <a:chExt cx="2897799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9779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97799">
                  <a:moveTo>
                    <a:pt x="0" y="0"/>
                  </a:moveTo>
                  <a:lnTo>
                    <a:pt x="2897799" y="0"/>
                  </a:lnTo>
                  <a:lnTo>
                    <a:pt x="289779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555555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897799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4748338"/>
            <a:ext cx="14767026" cy="895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2"/>
              </a:lnSpc>
            </a:pPr>
            <a:r>
              <a:rPr lang="en-US" sz="659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12616" y="2714964"/>
            <a:ext cx="7161351" cy="1729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89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Distribution of Listing by Neighbourhood</a:t>
            </a:r>
          </a:p>
          <a:p>
            <a:pPr algn="l" marL="0" indent="0" lvl="0">
              <a:lnSpc>
                <a:spcPts val="4479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480280" y="4243653"/>
            <a:ext cx="11834336" cy="3093659"/>
            <a:chOff x="0" y="0"/>
            <a:chExt cx="3116862" cy="8147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16862" cy="814791"/>
            </a:xfrm>
            <a:custGeom>
              <a:avLst/>
              <a:gdLst/>
              <a:ahLst/>
              <a:cxnLst/>
              <a:rect r="r" b="b" t="t" l="l"/>
              <a:pathLst>
                <a:path h="814791" w="3116862">
                  <a:moveTo>
                    <a:pt x="0" y="0"/>
                  </a:moveTo>
                  <a:lnTo>
                    <a:pt x="3116862" y="0"/>
                  </a:lnTo>
                  <a:lnTo>
                    <a:pt x="3116862" y="814791"/>
                  </a:lnTo>
                  <a:lnTo>
                    <a:pt x="0" y="814791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116862" cy="8243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9939168" y="2587708"/>
            <a:ext cx="6868553" cy="5111584"/>
            <a:chOff x="0" y="0"/>
            <a:chExt cx="1306274" cy="9721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06274" cy="972131"/>
            </a:xfrm>
            <a:custGeom>
              <a:avLst/>
              <a:gdLst/>
              <a:ahLst/>
              <a:cxnLst/>
              <a:rect r="r" b="b" t="t" l="l"/>
              <a:pathLst>
                <a:path h="972131" w="1306274">
                  <a:moveTo>
                    <a:pt x="0" y="0"/>
                  </a:moveTo>
                  <a:lnTo>
                    <a:pt x="1306274" y="0"/>
                  </a:lnTo>
                  <a:lnTo>
                    <a:pt x="1306274" y="972131"/>
                  </a:lnTo>
                  <a:lnTo>
                    <a:pt x="0" y="972131"/>
                  </a:lnTo>
                  <a:close/>
                </a:path>
              </a:pathLst>
            </a:custGeom>
            <a:blipFill>
              <a:blip r:embed="rId3"/>
              <a:stretch>
                <a:fillRect l="-8368" t="0" r="-8368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827920" y="4368472"/>
            <a:ext cx="7546047" cy="2974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 Districts like </a:t>
            </a: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Watthana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Khlong Toei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and </a:t>
            </a: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Ratchathewi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have the highest number of Airbnb listings, driven by tourist demand and accessibility.</a:t>
            </a:r>
          </a:p>
          <a:p>
            <a:pPr algn="l">
              <a:lnSpc>
                <a:spcPts val="2980"/>
              </a:lnSpc>
            </a:pPr>
          </a:p>
          <a:p>
            <a:pPr algn="l">
              <a:lnSpc>
                <a:spcPts val="298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2. Many outer districts have very few listings despite having infrastructure, showing opportunities for market expansion.</a:t>
            </a:r>
          </a:p>
          <a:p>
            <a:pPr algn="l">
              <a:lnSpc>
                <a:spcPts val="2980"/>
              </a:lnSpc>
            </a:pPr>
          </a:p>
          <a:p>
            <a:pPr algn="l">
              <a:lnSpc>
                <a:spcPts val="298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805260" y="1779345"/>
            <a:ext cx="9833200" cy="1894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9"/>
              </a:lnSpc>
            </a:pPr>
            <a:r>
              <a:rPr lang="en-US" sz="429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Ideal Price Range Based on Number of Reviews</a:t>
            </a:r>
          </a:p>
          <a:p>
            <a:pPr algn="l" marL="0" indent="0" lvl="0">
              <a:lnSpc>
                <a:spcPts val="4939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8805260" y="4667748"/>
            <a:ext cx="9225140" cy="2283309"/>
            <a:chOff x="0" y="0"/>
            <a:chExt cx="2023749" cy="500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23749" cy="500897"/>
            </a:xfrm>
            <a:custGeom>
              <a:avLst/>
              <a:gdLst/>
              <a:ahLst/>
              <a:cxnLst/>
              <a:rect r="r" b="b" t="t" l="l"/>
              <a:pathLst>
                <a:path h="500897" w="2023749">
                  <a:moveTo>
                    <a:pt x="0" y="0"/>
                  </a:moveTo>
                  <a:lnTo>
                    <a:pt x="2023749" y="0"/>
                  </a:lnTo>
                  <a:lnTo>
                    <a:pt x="2023749" y="500897"/>
                  </a:lnTo>
                  <a:lnTo>
                    <a:pt x="0" y="500897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023749" cy="5104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257600" y="3186899"/>
            <a:ext cx="8157450" cy="5245006"/>
            <a:chOff x="0" y="0"/>
            <a:chExt cx="1263802" cy="8125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63802" cy="812589"/>
            </a:xfrm>
            <a:custGeom>
              <a:avLst/>
              <a:gdLst/>
              <a:ahLst/>
              <a:cxnLst/>
              <a:rect r="r" b="b" t="t" l="l"/>
              <a:pathLst>
                <a:path h="812589" w="1263802">
                  <a:moveTo>
                    <a:pt x="0" y="0"/>
                  </a:moveTo>
                  <a:lnTo>
                    <a:pt x="1263802" y="0"/>
                  </a:lnTo>
                  <a:lnTo>
                    <a:pt x="1263802" y="812589"/>
                  </a:lnTo>
                  <a:lnTo>
                    <a:pt x="0" y="812589"/>
                  </a:lnTo>
                  <a:close/>
                </a:path>
              </a:pathLst>
            </a:custGeom>
            <a:blipFill>
              <a:blip r:embed="rId3"/>
              <a:stretch>
                <a:fillRect l="0" t="-1182" r="0" b="-118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144000" y="4682214"/>
            <a:ext cx="8166663" cy="2206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84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 Listings priced between 0–2000 Baht dominate in review counts, indicating that budget to mid-rang</a:t>
            </a: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accommodations are the most popular among users.</a:t>
            </a:r>
          </a:p>
          <a:p>
            <a:pPr algn="l">
              <a:lnSpc>
                <a:spcPts val="2484"/>
              </a:lnSpc>
            </a:pPr>
          </a:p>
          <a:p>
            <a:pPr algn="l">
              <a:lnSpc>
                <a:spcPts val="2484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2. Listings priced above 5000 Baht received very few reviews, suggesting limited demand or low booking frequency in the premium segment.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5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96537" y="6164641"/>
            <a:ext cx="7491463" cy="2763110"/>
            <a:chOff x="0" y="0"/>
            <a:chExt cx="1973060" cy="7277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73060" cy="727733"/>
            </a:xfrm>
            <a:custGeom>
              <a:avLst/>
              <a:gdLst/>
              <a:ahLst/>
              <a:cxnLst/>
              <a:rect r="r" b="b" t="t" l="l"/>
              <a:pathLst>
                <a:path h="727733" w="1973060">
                  <a:moveTo>
                    <a:pt x="0" y="0"/>
                  </a:moveTo>
                  <a:lnTo>
                    <a:pt x="1973060" y="0"/>
                  </a:lnTo>
                  <a:lnTo>
                    <a:pt x="1973060" y="727733"/>
                  </a:lnTo>
                  <a:lnTo>
                    <a:pt x="0" y="727733"/>
                  </a:lnTo>
                  <a:close/>
                </a:path>
              </a:pathLst>
            </a:custGeom>
            <a:solidFill>
              <a:srgbClr val="FF59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1973060" cy="7372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2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28700" y="8927751"/>
            <a:ext cx="162306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26092" y="1177983"/>
            <a:ext cx="11095102" cy="5309836"/>
            <a:chOff x="0" y="0"/>
            <a:chExt cx="1217293" cy="58256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17293" cy="582566"/>
            </a:xfrm>
            <a:custGeom>
              <a:avLst/>
              <a:gdLst/>
              <a:ahLst/>
              <a:cxnLst/>
              <a:rect r="r" b="b" t="t" l="l"/>
              <a:pathLst>
                <a:path h="582566" w="1217293">
                  <a:moveTo>
                    <a:pt x="0" y="0"/>
                  </a:moveTo>
                  <a:lnTo>
                    <a:pt x="1217293" y="0"/>
                  </a:lnTo>
                  <a:lnTo>
                    <a:pt x="1217293" y="582566"/>
                  </a:lnTo>
                  <a:lnTo>
                    <a:pt x="0" y="582566"/>
                  </a:lnTo>
                  <a:close/>
                </a:path>
              </a:pathLst>
            </a:custGeom>
            <a:blipFill>
              <a:blip r:embed="rId3"/>
              <a:stretch>
                <a:fillRect l="-509" t="0" r="-509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10892"/>
            <a:ext cx="2785394" cy="870436"/>
          </a:xfrm>
          <a:custGeom>
            <a:avLst/>
            <a:gdLst/>
            <a:ahLst/>
            <a:cxnLst/>
            <a:rect r="r" b="b" t="t" l="l"/>
            <a:pathLst>
              <a:path h="870436" w="2785394">
                <a:moveTo>
                  <a:pt x="0" y="0"/>
                </a:moveTo>
                <a:lnTo>
                  <a:pt x="2785394" y="0"/>
                </a:lnTo>
                <a:lnTo>
                  <a:pt x="2785394" y="870435"/>
                </a:lnTo>
                <a:lnTo>
                  <a:pt x="0" y="870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52028" y="244566"/>
            <a:ext cx="14535972" cy="933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94"/>
              </a:lnSpc>
              <a:spcBef>
                <a:spcPct val="0"/>
              </a:spcBef>
            </a:pPr>
            <a:r>
              <a:rPr lang="en-US" b="true" sz="599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Monthly Last Review Count By Year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20014" y="6237346"/>
            <a:ext cx="7267986" cy="317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9"/>
              </a:lnSpc>
            </a:pPr>
          </a:p>
          <a:p>
            <a:pPr algn="l" marL="408588" indent="-204294" lvl="1">
              <a:lnSpc>
                <a:spcPts val="2819"/>
              </a:lnSpc>
              <a:buAutoNum type="arabicPeriod" startAt="1"/>
            </a:pPr>
            <a:r>
              <a:rPr lang="en-US" sz="18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Year-End Review Spikes Reviews consistently peak in November–December, likely due to holiday seasons and tourist travel surges, especially visible in 2019 and 2022.</a:t>
            </a:r>
          </a:p>
          <a:p>
            <a:pPr algn="l" marL="408588" indent="-204294" lvl="1">
              <a:lnSpc>
                <a:spcPts val="2819"/>
              </a:lnSpc>
              <a:buAutoNum type="arabicPeriod" startAt="1"/>
            </a:pPr>
            <a:r>
              <a:rPr lang="en-US" sz="18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COVID-19 Impact in 2020. A sharp decline in reviews began in March 2020, caused by global lockdowns and travel bans, with low activity persisting through the year.</a:t>
            </a:r>
          </a:p>
          <a:p>
            <a:pPr algn="l">
              <a:lnSpc>
                <a:spcPts val="2819"/>
              </a:lnSpc>
            </a:pPr>
          </a:p>
          <a:p>
            <a:pPr algn="l">
              <a:lnSpc>
                <a:spcPts val="281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314514" y="9248775"/>
            <a:ext cx="3493104" cy="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Sulthanur Iman Fatahillah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8819" y="9248775"/>
            <a:ext cx="3493104" cy="59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53"/>
              </a:lnSpc>
            </a:pPr>
            <a:r>
              <a:rPr lang="en-US" sz="19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Purwadhika Digital Technology School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DAGtrf3q68Y</dc:identifier>
  <dcterms:modified xsi:type="dcterms:W3CDTF">2011-08-01T06:04:30Z</dcterms:modified>
  <cp:revision>1</cp:revision>
  <dc:title>Capstone 2</dc:title>
</cp:coreProperties>
</file>

<file path=docProps/thumbnail.jpeg>
</file>